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57" r:id="rId4"/>
    <p:sldId id="265" r:id="rId5"/>
    <p:sldId id="258" r:id="rId6"/>
    <p:sldId id="262" r:id="rId7"/>
    <p:sldId id="267" r:id="rId8"/>
    <p:sldId id="263" r:id="rId9"/>
    <p:sldId id="273" r:id="rId10"/>
    <p:sldId id="271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BA678-F7F9-6DE8-AD6B-2D0CA4FA7E5F}" v="352" dt="2025-04-03T16:48:58.680"/>
    <p1510:client id="{1ECD21F8-B482-D9D6-E4EB-81FE18C77CAB}" v="148" dt="2025-04-03T19:34:18.086"/>
    <p1510:client id="{273517DA-E28D-80C3-B26B-256C79D24E5B}" v="3" dt="2025-04-05T05:09:57.562"/>
    <p1510:client id="{33522788-7066-E42B-953C-B43F334C5A73}" v="118" dt="2025-04-03T18:03:12.826"/>
    <p1510:client id="{CF4E6671-06E1-09FF-B870-92A8BBD10E9A}" v="51" dt="2025-04-03T20:26:46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71A1B-CA13-4684-931F-6AA5144043C5}" type="datetimeFigureOut"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E6182-F3D5-4FF6-8050-4A23B6C152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E6182-F3D5-4FF6-8050-4A23B6C15268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17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6EAF8-1E65-AAEF-AC6A-29178099F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95C569-62A0-C706-7264-83AA7403A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C0FF7D-9FE7-03E9-F8A5-DED8343FE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1040E-0D43-19FE-10AF-3E426367F5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E6182-F3D5-4FF6-8050-4A23B6C15268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4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E6182-F3D5-4FF6-8050-4A23B6C15268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59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21716-B0F5-ED23-A522-E143F3D6A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7BCCEF-13C3-77F3-C4E3-263F51BEF5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A5FEA9-1387-50C3-D732-9FB556A70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9D192-75D0-6EAF-CABD-8CDAC09EA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E6182-F3D5-4FF6-8050-4A23B6C15268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2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8">
            <a:extLst>
              <a:ext uri="{FF2B5EF4-FFF2-40B4-BE49-F238E27FC236}">
                <a16:creationId xmlns:a16="http://schemas.microsoft.com/office/drawing/2014/main" id="{DB081463-AA2C-A935-4DD0-FBA325324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" y="898049"/>
            <a:ext cx="12193905" cy="5962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8720" y="619442"/>
            <a:ext cx="10088880" cy="142223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Impact-induced Spallation on Icy Moons and its Potential Effects on Habitability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3740" y="3750706"/>
            <a:ext cx="5966460" cy="5649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Mentor: Christopher W. Hamilton Lunar and Planetary Laboratory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32E85C3-D7B6-C220-050A-78A488DDF819}"/>
              </a:ext>
            </a:extLst>
          </p:cNvPr>
          <p:cNvSpPr txBox="1">
            <a:spLocks/>
          </p:cNvSpPr>
          <p:nvPr/>
        </p:nvSpPr>
        <p:spPr>
          <a:xfrm>
            <a:off x="2678128" y="2330241"/>
            <a:ext cx="6843364" cy="9560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</a:pPr>
            <a:r>
              <a:rPr lang="en-US" sz="3200" dirty="0">
                <a:solidFill>
                  <a:srgbClr val="FFFFFF"/>
                </a:solidFill>
              </a:rPr>
              <a:t>Linae Larson</a:t>
            </a:r>
            <a:endParaRPr lang="en-US"/>
          </a:p>
          <a:p>
            <a:pPr>
              <a:spcBef>
                <a:spcPts val="700"/>
              </a:spcBef>
            </a:pPr>
            <a:r>
              <a:rPr lang="en-US" sz="3200" dirty="0">
                <a:solidFill>
                  <a:srgbClr val="FFFFFF"/>
                </a:solidFill>
              </a:rPr>
              <a:t>The University of Arizona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585E17B-56B2-9BB9-47E7-7074A725DF0C}"/>
              </a:ext>
            </a:extLst>
          </p:cNvPr>
          <p:cNvSpPr txBox="1">
            <a:spLocks/>
          </p:cNvSpPr>
          <p:nvPr/>
        </p:nvSpPr>
        <p:spPr>
          <a:xfrm>
            <a:off x="3253740" y="5919623"/>
            <a:ext cx="5394960" cy="458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FF"/>
                </a:solidFill>
              </a:rPr>
              <a:t>2025 Arizona NASA Space Grant Statewide Symposium</a:t>
            </a:r>
            <a:endParaRPr lang="en-US" sz="2800" dirty="0"/>
          </a:p>
        </p:txBody>
      </p:sp>
      <p:pic>
        <p:nvPicPr>
          <p:cNvPr id="8" name="Picture 7" descr="A silhouette of a cactus and a sunset&#10;&#10;AI-generated content may be incorrect.">
            <a:extLst>
              <a:ext uri="{FF2B5EF4-FFF2-40B4-BE49-F238E27FC236}">
                <a16:creationId xmlns:a16="http://schemas.microsoft.com/office/drawing/2014/main" id="{23CC63F9-9516-6AA9-095B-CC7C3E702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0" y="5570220"/>
            <a:ext cx="830580" cy="1158240"/>
          </a:xfrm>
          <a:prstGeom prst="rect">
            <a:avLst/>
          </a:prstGeom>
        </p:spPr>
      </p:pic>
      <p:pic>
        <p:nvPicPr>
          <p:cNvPr id="10" name="Picture 9" descr="A red and blue letter a&#10;&#10;AI-generated content may be incorrect.">
            <a:extLst>
              <a:ext uri="{FF2B5EF4-FFF2-40B4-BE49-F238E27FC236}">
                <a16:creationId xmlns:a16="http://schemas.microsoft.com/office/drawing/2014/main" id="{E893D8FE-2798-7559-ADAA-AE23ED1F5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487" y="5781675"/>
            <a:ext cx="1129665" cy="948690"/>
          </a:xfrm>
          <a:prstGeom prst="rect">
            <a:avLst/>
          </a:prstGeom>
        </p:spPr>
      </p:pic>
      <p:pic>
        <p:nvPicPr>
          <p:cNvPr id="11" name="Picture 10" descr="A logo of a space company&#10;&#10;AI-generated content may be incorrect.">
            <a:extLst>
              <a:ext uri="{FF2B5EF4-FFF2-40B4-BE49-F238E27FC236}">
                <a16:creationId xmlns:a16="http://schemas.microsoft.com/office/drawing/2014/main" id="{D0B09FC5-4134-35E7-C751-EBCC093E1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0770" y="5687378"/>
            <a:ext cx="1196340" cy="1038225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A2290FB-0C81-752A-3B47-9ACDA80C4F7D}"/>
              </a:ext>
            </a:extLst>
          </p:cNvPr>
          <p:cNvSpPr txBox="1">
            <a:spLocks/>
          </p:cNvSpPr>
          <p:nvPr/>
        </p:nvSpPr>
        <p:spPr>
          <a:xfrm>
            <a:off x="11272881" y="162289"/>
            <a:ext cx="931818" cy="458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FF"/>
                </a:solidFill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3CF0F6-8C14-6D44-B1B9-294B17EE9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1F67B-4B8D-5373-56EB-F702E781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Conclusions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67419C-AEA6-14D0-B2E3-479234B80143}"/>
              </a:ext>
            </a:extLst>
          </p:cNvPr>
          <p:cNvSpPr txBox="1"/>
          <p:nvPr/>
        </p:nvSpPr>
        <p:spPr>
          <a:xfrm>
            <a:off x="401515" y="1705707"/>
            <a:ext cx="11403621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1500"/>
              </a:spcAft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Icy moons have ice shells and subsurface oceans</a:t>
            </a: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500"/>
              </a:spcAft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Asteroid impacts can cause high-pressure shockwaves and fragments to be ejected</a:t>
            </a:r>
          </a:p>
          <a:p>
            <a:pPr marL="457200" indent="-457200">
              <a:spcAft>
                <a:spcPts val="1500"/>
              </a:spcAft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Applying impact-induced spallation to the ice-ocean boundary:</a:t>
            </a:r>
          </a:p>
          <a:p>
            <a:pPr marL="914400" lvl="1" indent="-457200">
              <a:spcAft>
                <a:spcPts val="1500"/>
              </a:spcAft>
              <a:buFont typeface="Courier New"/>
              <a:buChar char="o"/>
            </a:pP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May provide energy input into the subsurface ocean</a:t>
            </a:r>
          </a:p>
          <a:p>
            <a:pPr marL="914400" lvl="1" indent="-457200">
              <a:spcAft>
                <a:spcPts val="1500"/>
              </a:spcAft>
              <a:buFont typeface="Courier New"/>
              <a:buChar char="o"/>
            </a:pP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Potential mechanism for forming subsurface </a:t>
            </a:r>
            <a:r>
              <a:rPr lang="en-US" sz="3200" err="1">
                <a:solidFill>
                  <a:schemeClr val="bg1"/>
                </a:solidFill>
                <a:latin typeface="Arial"/>
                <a:cs typeface="Arial"/>
              </a:rPr>
              <a:t>cyrovolcanism</a:t>
            </a: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 chamber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AD1615A-E65B-685F-F5A6-3557478DCD38}"/>
              </a:ext>
            </a:extLst>
          </p:cNvPr>
          <p:cNvSpPr txBox="1">
            <a:spLocks/>
          </p:cNvSpPr>
          <p:nvPr/>
        </p:nvSpPr>
        <p:spPr>
          <a:xfrm>
            <a:off x="11272881" y="162289"/>
            <a:ext cx="931818" cy="458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FF"/>
                </a:solidFill>
              </a:rPr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23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F3B3B-CEA7-CAA7-010F-BF1E49B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5D6B500-6DC9-24D5-2167-0FE867518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7" y="898049"/>
            <a:ext cx="12193905" cy="59626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E759B1-9AA4-A49F-59D7-2B7668865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120" y="1713865"/>
            <a:ext cx="4183380" cy="1333183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B4E9829-B1D0-3862-281A-2E7F3F93F368}"/>
              </a:ext>
            </a:extLst>
          </p:cNvPr>
          <p:cNvSpPr txBox="1">
            <a:spLocks/>
          </p:cNvSpPr>
          <p:nvPr/>
        </p:nvSpPr>
        <p:spPr>
          <a:xfrm>
            <a:off x="3810" y="6270624"/>
            <a:ext cx="5114779" cy="74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ea typeface="+mj-lt"/>
                <a:cs typeface="+mj-lt"/>
              </a:rPr>
              <a:t>Credits: NASA/JPL-Caltech/Space Science Institute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B8A152-B316-F7E3-7C43-4A8D1367F5E1}"/>
              </a:ext>
            </a:extLst>
          </p:cNvPr>
          <p:cNvSpPr txBox="1">
            <a:spLocks/>
          </p:cNvSpPr>
          <p:nvPr/>
        </p:nvSpPr>
        <p:spPr>
          <a:xfrm>
            <a:off x="2753235" y="3050949"/>
            <a:ext cx="6692118" cy="141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Joanna Hardesty, Wes Tucker, Veronica Bray</a:t>
            </a:r>
            <a:endParaRPr lang="en-US"/>
          </a:p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NASA Solar System Workings Program</a:t>
            </a:r>
          </a:p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Michelle Coe, Arizona Space Grant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4197C11-CB9E-F1D6-08D4-BA2004FE4D10}"/>
              </a:ext>
            </a:extLst>
          </p:cNvPr>
          <p:cNvSpPr txBox="1">
            <a:spLocks/>
          </p:cNvSpPr>
          <p:nvPr/>
        </p:nvSpPr>
        <p:spPr>
          <a:xfrm>
            <a:off x="11272881" y="162289"/>
            <a:ext cx="931818" cy="458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FF"/>
                </a:solidFill>
              </a:rPr>
              <a:t>11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14D657-2D6B-F999-1218-A4521BBB4033}"/>
              </a:ext>
            </a:extLst>
          </p:cNvPr>
          <p:cNvSpPr txBox="1">
            <a:spLocks/>
          </p:cNvSpPr>
          <p:nvPr/>
        </p:nvSpPr>
        <p:spPr>
          <a:xfrm>
            <a:off x="8698230" y="6110604"/>
            <a:ext cx="3491719" cy="74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Email: LLars@arizona.edu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8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415FC-D8B2-AA8B-B7BE-2C73D3070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Structure of Icy Moons: Ice Shell Thicknesses</a:t>
            </a:r>
          </a:p>
        </p:txBody>
      </p:sp>
      <p:pic>
        <p:nvPicPr>
          <p:cNvPr id="5" name="Content Placeholder 4" descr="A cross section of a planet&#10;&#10;AI-generated content may be incorrect.">
            <a:extLst>
              <a:ext uri="{FF2B5EF4-FFF2-40B4-BE49-F238E27FC236}">
                <a16:creationId xmlns:a16="http://schemas.microsoft.com/office/drawing/2014/main" id="{E784D36C-BDAD-2D45-4FC4-21F7BD7D5B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4118" t="849" r="5000" b="13694"/>
          <a:stretch/>
        </p:blipFill>
        <p:spPr>
          <a:xfrm>
            <a:off x="938773" y="2213334"/>
            <a:ext cx="4218711" cy="4274947"/>
          </a:xfrm>
        </p:spPr>
      </p:pic>
      <p:pic>
        <p:nvPicPr>
          <p:cNvPr id="6" name="Content Placeholder 5" descr="A diagram of a volcano&#10;&#10;AI-generated content may be incorrect.">
            <a:extLst>
              <a:ext uri="{FF2B5EF4-FFF2-40B4-BE49-F238E27FC236}">
                <a16:creationId xmlns:a16="http://schemas.microsoft.com/office/drawing/2014/main" id="{FD540E2B-8315-9AA3-6715-F906FF7ECC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316" t="8144" r="6645" b="27805"/>
          <a:stretch/>
        </p:blipFill>
        <p:spPr>
          <a:xfrm>
            <a:off x="6634278" y="2212337"/>
            <a:ext cx="4541195" cy="409757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EBC440-1003-9A5B-78FC-684504BB9DAD}"/>
              </a:ext>
            </a:extLst>
          </p:cNvPr>
          <p:cNvSpPr txBox="1"/>
          <p:nvPr/>
        </p:nvSpPr>
        <p:spPr>
          <a:xfrm>
            <a:off x="1015597" y="1566655"/>
            <a:ext cx="44308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Europa (~5–30 km)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B303F0-885A-9F37-1DA3-3E87E2F88242}"/>
              </a:ext>
            </a:extLst>
          </p:cNvPr>
          <p:cNvSpPr txBox="1"/>
          <p:nvPr/>
        </p:nvSpPr>
        <p:spPr>
          <a:xfrm>
            <a:off x="6630810" y="1568349"/>
            <a:ext cx="54138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Enceladus (~5–20 km)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832E4A-4546-15B3-0AC7-A2A2BFB1C80E}"/>
              </a:ext>
            </a:extLst>
          </p:cNvPr>
          <p:cNvSpPr txBox="1">
            <a:spLocks/>
          </p:cNvSpPr>
          <p:nvPr/>
        </p:nvSpPr>
        <p:spPr>
          <a:xfrm>
            <a:off x="6511290" y="6125844"/>
            <a:ext cx="6943579" cy="922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2"/>
                </a:solidFill>
                <a:ea typeface="+mj-lt"/>
                <a:cs typeface="+mj-lt"/>
              </a:rPr>
              <a:t>Credits: NASA/JPL-Caltech/Southwest Research Institute</a:t>
            </a:r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1FE4F0-E045-0619-9D7A-340E71835631}"/>
              </a:ext>
            </a:extLst>
          </p:cNvPr>
          <p:cNvSpPr txBox="1">
            <a:spLocks/>
          </p:cNvSpPr>
          <p:nvPr/>
        </p:nvSpPr>
        <p:spPr>
          <a:xfrm>
            <a:off x="1782415" y="6147736"/>
            <a:ext cx="2882119" cy="876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2"/>
                </a:solidFill>
                <a:ea typeface="+mj-lt"/>
                <a:cs typeface="+mj-lt"/>
              </a:rPr>
              <a:t>Credits: NASA/JPL-Caltech</a:t>
            </a:r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C953DE9-AAD9-C380-BC44-6F6DF1793CC8}"/>
              </a:ext>
            </a:extLst>
          </p:cNvPr>
          <p:cNvSpPr txBox="1">
            <a:spLocks/>
          </p:cNvSpPr>
          <p:nvPr/>
        </p:nvSpPr>
        <p:spPr>
          <a:xfrm>
            <a:off x="11272881" y="162289"/>
            <a:ext cx="931818" cy="458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FF"/>
                </a:solidFill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5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43802-F0CB-F5F0-E991-81FFEA1AB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Impact-induced Spallation?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46A9B48-E709-E257-46B4-C2DD72F79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58495" y="1886970"/>
            <a:ext cx="5699613" cy="433680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E9F507-AA22-9B6A-33BB-4D6E0B9474AB}"/>
              </a:ext>
            </a:extLst>
          </p:cNvPr>
          <p:cNvSpPr txBox="1"/>
          <p:nvPr/>
        </p:nvSpPr>
        <p:spPr>
          <a:xfrm>
            <a:off x="518746" y="2064727"/>
            <a:ext cx="4604238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Asteroid or comet impact</a:t>
            </a:r>
            <a:endParaRPr lang="en-US" sz="2800" dirty="0">
              <a:solidFill>
                <a:schemeClr val="bg1"/>
              </a:solidFill>
              <a:latin typeface="Aptos" panose="020B0004020202020204"/>
              <a:cs typeface="Arial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↓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High-pressure shock waves</a:t>
            </a:r>
            <a:endParaRPr lang="en-US" sz="2800" dirty="0">
              <a:solidFill>
                <a:schemeClr val="bg1"/>
              </a:solidFill>
              <a:latin typeface="Aptos" panose="020B0004020202020204"/>
              <a:cs typeface="Arial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↓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Expansion waves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↓</a:t>
            </a:r>
            <a:endParaRPr lang="en-US" sz="2800" dirty="0">
              <a:solidFill>
                <a:schemeClr val="bg1"/>
              </a:solidFill>
              <a:latin typeface="Aptos"/>
              <a:cs typeface="Arial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Hit boundary</a:t>
            </a:r>
            <a:endParaRPr lang="en-US" sz="2800" dirty="0">
              <a:solidFill>
                <a:schemeClr val="bg1"/>
              </a:solidFill>
              <a:latin typeface="Aptos" panose="020B0004020202020204"/>
              <a:cs typeface="Arial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↓</a:t>
            </a:r>
            <a:endParaRPr lang="en-US" dirty="0"/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Spallation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8528AC-B126-64D2-3AF7-0C2E62A3165F}"/>
              </a:ext>
            </a:extLst>
          </p:cNvPr>
          <p:cNvSpPr txBox="1">
            <a:spLocks/>
          </p:cNvSpPr>
          <p:nvPr/>
        </p:nvSpPr>
        <p:spPr>
          <a:xfrm>
            <a:off x="6229350" y="6042024"/>
            <a:ext cx="4566139" cy="922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Figure from Martellato et al. (2012)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5B262BD-54DA-74FF-715C-D77D94E22389}"/>
              </a:ext>
            </a:extLst>
          </p:cNvPr>
          <p:cNvSpPr txBox="1">
            <a:spLocks/>
          </p:cNvSpPr>
          <p:nvPr/>
        </p:nvSpPr>
        <p:spPr>
          <a:xfrm>
            <a:off x="11272881" y="162289"/>
            <a:ext cx="931818" cy="458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7231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3BDFE9-67E0-56E9-83D0-6E607EB5B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A747F-7158-8B73-6218-30B49327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Impact-induced Spallation?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E1E7E0-878F-C6EC-4A1D-4417D39BE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58495" y="1886970"/>
            <a:ext cx="5699613" cy="4336805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A44D136-FCD5-A0DB-E63E-EFB1252223FA}"/>
              </a:ext>
            </a:extLst>
          </p:cNvPr>
          <p:cNvSpPr txBox="1">
            <a:spLocks/>
          </p:cNvSpPr>
          <p:nvPr/>
        </p:nvSpPr>
        <p:spPr>
          <a:xfrm>
            <a:off x="6229350" y="6042024"/>
            <a:ext cx="4566139" cy="922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Figure from Martellato et al. (2012)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95065E-C88F-9B53-820A-6A6B3D649D42}"/>
              </a:ext>
            </a:extLst>
          </p:cNvPr>
          <p:cNvSpPr txBox="1">
            <a:spLocks/>
          </p:cNvSpPr>
          <p:nvPr/>
        </p:nvSpPr>
        <p:spPr>
          <a:xfrm>
            <a:off x="11272881" y="162289"/>
            <a:ext cx="931818" cy="458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9EE38D-602E-F11E-5EED-A00A8E23C035}"/>
              </a:ext>
            </a:extLst>
          </p:cNvPr>
          <p:cNvSpPr txBox="1"/>
          <p:nvPr/>
        </p:nvSpPr>
        <p:spPr>
          <a:xfrm>
            <a:off x="518746" y="2064727"/>
            <a:ext cx="4604238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Asteroid or comet impact</a:t>
            </a:r>
            <a:endParaRPr lang="en-US" sz="2800" dirty="0">
              <a:solidFill>
                <a:schemeClr val="bg1"/>
              </a:solidFill>
              <a:latin typeface="Aptos" panose="020B0004020202020204"/>
              <a:cs typeface="Arial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↓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High-pressure shock waves</a:t>
            </a:r>
            <a:endParaRPr lang="en-US" sz="2800" dirty="0">
              <a:solidFill>
                <a:schemeClr val="bg1"/>
              </a:solidFill>
              <a:latin typeface="Aptos" panose="020B0004020202020204"/>
              <a:cs typeface="Arial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↓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Expansion waves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↓</a:t>
            </a:r>
            <a:endParaRPr lang="en-US" sz="2800" dirty="0">
              <a:solidFill>
                <a:schemeClr val="bg1"/>
              </a:solidFill>
              <a:latin typeface="Aptos"/>
              <a:cs typeface="Arial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Hit boundary</a:t>
            </a:r>
            <a:endParaRPr lang="en-US" sz="2800" dirty="0">
              <a:solidFill>
                <a:schemeClr val="bg1"/>
              </a:solidFill>
              <a:latin typeface="Aptos" panose="020B0004020202020204"/>
              <a:cs typeface="Arial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↓</a:t>
            </a:r>
            <a:endParaRPr lang="en-US" dirty="0"/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Spallation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04AF4B-E930-BB96-0862-3D46A2C24B6A}"/>
              </a:ext>
            </a:extLst>
          </p:cNvPr>
          <p:cNvSpPr/>
          <p:nvPr/>
        </p:nvSpPr>
        <p:spPr>
          <a:xfrm>
            <a:off x="2239917" y="2140131"/>
            <a:ext cx="7717123" cy="2576285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Existing literature only considers spallation</a:t>
            </a:r>
            <a:endParaRPr lang="en-US" sz="4400" dirty="0">
              <a:solidFill>
                <a:schemeClr val="bg1"/>
              </a:solidFill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at the surface of icy moons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25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B2D1A-B720-A1D8-5724-1D4F8A14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500 lines of Python later…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6101E-246D-BD64-22EB-076163C78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629" y="5298167"/>
            <a:ext cx="8628743" cy="11037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Goal: Calculate the energy input into ocean for a range of impactor sizes and velocities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EC7EE869-92E9-91E2-8EC9-61C7723B3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652" y="903790"/>
            <a:ext cx="4523526" cy="411112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1DC143-85D7-FDC9-833D-9C2AF58441E3}"/>
              </a:ext>
            </a:extLst>
          </p:cNvPr>
          <p:cNvSpPr txBox="1">
            <a:spLocks/>
          </p:cNvSpPr>
          <p:nvPr/>
        </p:nvSpPr>
        <p:spPr>
          <a:xfrm>
            <a:off x="-1625" y="2474260"/>
            <a:ext cx="2138606" cy="73590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Surface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boundary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E7E1E5-A4ED-161C-B722-AB466F5F5426}"/>
              </a:ext>
            </a:extLst>
          </p:cNvPr>
          <p:cNvSpPr txBox="1">
            <a:spLocks/>
          </p:cNvSpPr>
          <p:nvPr/>
        </p:nvSpPr>
        <p:spPr>
          <a:xfrm>
            <a:off x="-1625" y="3634817"/>
            <a:ext cx="2138606" cy="7359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buNone/>
            </a:pPr>
            <a:r>
              <a:rPr lang="en-US" sz="2200" dirty="0">
                <a:solidFill>
                  <a:schemeClr val="bg1"/>
                </a:solidFill>
              </a:rPr>
              <a:t>Ice-ocean</a:t>
            </a:r>
          </a:p>
          <a:p>
            <a:pPr marL="0" indent="0" algn="ctr">
              <a:spcBef>
                <a:spcPts val="500"/>
              </a:spcBef>
              <a:buNone/>
            </a:pPr>
            <a:r>
              <a:rPr lang="en-US" sz="2200" dirty="0">
                <a:solidFill>
                  <a:schemeClr val="bg1"/>
                </a:solidFill>
              </a:rPr>
              <a:t>boundary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E8108E3-4CAA-C6A7-BD40-0801A7F1997C}"/>
              </a:ext>
            </a:extLst>
          </p:cNvPr>
          <p:cNvSpPr txBox="1">
            <a:spLocks/>
          </p:cNvSpPr>
          <p:nvPr/>
        </p:nvSpPr>
        <p:spPr>
          <a:xfrm>
            <a:off x="11272881" y="162289"/>
            <a:ext cx="931818" cy="458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FF"/>
                </a:solidFill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70E7B-BCCD-FA95-1CD1-9C9230700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442" y="1714500"/>
            <a:ext cx="5013617" cy="329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7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DB45E-6B09-090F-D206-8B6C5D238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 Python Model Agrees with Melosh (1984)</a:t>
            </a:r>
          </a:p>
        </p:txBody>
      </p:sp>
      <p:pic>
        <p:nvPicPr>
          <p:cNvPr id="3" name="Picture 2" descr="A diagram of a stress curve&#10;&#10;AI-generated content may be incorrect.">
            <a:extLst>
              <a:ext uri="{FF2B5EF4-FFF2-40B4-BE49-F238E27FC236}">
                <a16:creationId xmlns:a16="http://schemas.microsoft.com/office/drawing/2014/main" id="{B006086A-BF77-BE99-D47A-E33C54057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532" y="1700658"/>
            <a:ext cx="3330755" cy="4798438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38323E5F-2701-7B3E-327B-73A8F707C32B}"/>
              </a:ext>
            </a:extLst>
          </p:cNvPr>
          <p:cNvSpPr txBox="1">
            <a:spLocks/>
          </p:cNvSpPr>
          <p:nvPr/>
        </p:nvSpPr>
        <p:spPr>
          <a:xfrm>
            <a:off x="11272881" y="162289"/>
            <a:ext cx="931818" cy="458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6" name="Picture 5" descr="A graph with a line&#10;&#10;AI-generated content may be incorrect.">
            <a:extLst>
              <a:ext uri="{FF2B5EF4-FFF2-40B4-BE49-F238E27FC236}">
                <a16:creationId xmlns:a16="http://schemas.microsoft.com/office/drawing/2014/main" id="{C853B9D6-0BBE-C14F-21E4-593635C05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476" y="1489150"/>
            <a:ext cx="3737429" cy="50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7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D1DC3-72C7-21BF-9002-2C2FA7817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Preliminary 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080A78-8C84-F203-FB89-09E419317F7A}"/>
              </a:ext>
            </a:extLst>
          </p:cNvPr>
          <p:cNvSpPr txBox="1"/>
          <p:nvPr/>
        </p:nvSpPr>
        <p:spPr>
          <a:xfrm>
            <a:off x="6924075" y="1632280"/>
            <a:ext cx="44308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</a:rPr>
              <a:t>Python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9197092-6DE4-080B-20C0-373FACEBDEB9}"/>
              </a:ext>
            </a:extLst>
          </p:cNvPr>
          <p:cNvSpPr txBox="1">
            <a:spLocks/>
          </p:cNvSpPr>
          <p:nvPr/>
        </p:nvSpPr>
        <p:spPr>
          <a:xfrm>
            <a:off x="11272881" y="162289"/>
            <a:ext cx="931818" cy="458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FF"/>
                </a:solidFill>
              </a:rPr>
              <a:t>7</a:t>
            </a:r>
          </a:p>
        </p:txBody>
      </p:sp>
      <p:pic>
        <p:nvPicPr>
          <p:cNvPr id="9" name="Picture 8" descr="A graph of a pressure&#10;&#10;AI-generated content may be incorrect.">
            <a:extLst>
              <a:ext uri="{FF2B5EF4-FFF2-40B4-BE49-F238E27FC236}">
                <a16:creationId xmlns:a16="http://schemas.microsoft.com/office/drawing/2014/main" id="{4FE97AFC-EFB2-3918-460A-7DC6785FE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70" y="2278380"/>
            <a:ext cx="4608195" cy="41833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EF26CA-4BCA-A455-AAC1-C5BA44897D10}"/>
              </a:ext>
            </a:extLst>
          </p:cNvPr>
          <p:cNvSpPr txBox="1"/>
          <p:nvPr/>
        </p:nvSpPr>
        <p:spPr>
          <a:xfrm>
            <a:off x="1225780" y="1624953"/>
            <a:ext cx="44308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err="1">
                <a:solidFill>
                  <a:schemeClr val="bg2"/>
                </a:solidFill>
              </a:rPr>
              <a:t>iSALE</a:t>
            </a:r>
            <a:endParaRPr lang="en-US" dirty="0" err="1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1E4269-79C0-E7EB-EFF0-AFBA7243B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939" y="2270612"/>
            <a:ext cx="5232156" cy="418514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476B03-3FAF-2642-27CF-12A6D4D82837}"/>
              </a:ext>
            </a:extLst>
          </p:cNvPr>
          <p:cNvSpPr txBox="1">
            <a:spLocks/>
          </p:cNvSpPr>
          <p:nvPr/>
        </p:nvSpPr>
        <p:spPr>
          <a:xfrm>
            <a:off x="-67568" y="4371319"/>
            <a:ext cx="973625" cy="7359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buNone/>
            </a:pPr>
            <a:r>
              <a:rPr lang="en-US" sz="1800" dirty="0">
                <a:solidFill>
                  <a:schemeClr val="bg1"/>
                </a:solidFill>
              </a:rPr>
              <a:t>Ice</a:t>
            </a:r>
          </a:p>
          <a:p>
            <a:pPr marL="0" indent="0" algn="ctr">
              <a:spcBef>
                <a:spcPts val="500"/>
              </a:spcBef>
              <a:buNone/>
            </a:pPr>
            <a:r>
              <a:rPr lang="en-US" sz="1800" dirty="0">
                <a:solidFill>
                  <a:schemeClr val="bg1"/>
                </a:solidFill>
              </a:rPr>
              <a:t>shell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D4F50A-B64A-5B71-3B7D-58C0C26CEADF}"/>
              </a:ext>
            </a:extLst>
          </p:cNvPr>
          <p:cNvSpPr txBox="1">
            <a:spLocks/>
          </p:cNvSpPr>
          <p:nvPr/>
        </p:nvSpPr>
        <p:spPr>
          <a:xfrm>
            <a:off x="-236087" y="5558279"/>
            <a:ext cx="1303334" cy="6919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buNone/>
            </a:pPr>
            <a:r>
              <a:rPr lang="en-US" sz="1800" dirty="0">
                <a:solidFill>
                  <a:schemeClr val="bg1"/>
                </a:solidFill>
              </a:rPr>
              <a:t>Ocean</a:t>
            </a:r>
          </a:p>
        </p:txBody>
      </p:sp>
      <p:pic>
        <p:nvPicPr>
          <p:cNvPr id="7" name="Picture 6" descr="A close-up of a color chart&#10;&#10;AI-generated content may be incorrect.">
            <a:extLst>
              <a:ext uri="{FF2B5EF4-FFF2-40B4-BE49-F238E27FC236}">
                <a16:creationId xmlns:a16="http://schemas.microsoft.com/office/drawing/2014/main" id="{DC902F2A-1A4F-E955-8725-7C5E66FCF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681" y="2278537"/>
            <a:ext cx="624883" cy="418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88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653C-DC83-4D63-A29A-7B7FB7467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Potential Effects on Habitability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586D3-91A9-1EC0-BD89-730E665C1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145" y="2110418"/>
            <a:ext cx="5230692" cy="43431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Low porosity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har char="•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Expansion waves travel to ice-ocean boundary</a:t>
            </a:r>
          </a:p>
          <a:p>
            <a:pPr marL="342900" indent="-342900">
              <a:buChar char="•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Retains high energy</a:t>
            </a:r>
          </a:p>
          <a:p>
            <a:pPr marL="342900" indent="-342900">
              <a:buChar char="•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Energy input into ocean?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AC62BBB-256C-3F3C-4764-E3F9465F38F0}"/>
              </a:ext>
            </a:extLst>
          </p:cNvPr>
          <p:cNvSpPr txBox="1">
            <a:spLocks/>
          </p:cNvSpPr>
          <p:nvPr/>
        </p:nvSpPr>
        <p:spPr>
          <a:xfrm>
            <a:off x="463941" y="1565105"/>
            <a:ext cx="5213668" cy="5419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Case 1: Ocean Mixing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34416D2-1B68-EFD6-5DC3-0639C9F56F42}"/>
              </a:ext>
            </a:extLst>
          </p:cNvPr>
          <p:cNvSpPr txBox="1">
            <a:spLocks/>
          </p:cNvSpPr>
          <p:nvPr/>
        </p:nvSpPr>
        <p:spPr>
          <a:xfrm>
            <a:off x="11272881" y="162289"/>
            <a:ext cx="931818" cy="458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FF"/>
                </a:solidFill>
              </a:rPr>
              <a:t>8</a:t>
            </a:r>
          </a:p>
        </p:txBody>
      </p:sp>
      <p:pic>
        <p:nvPicPr>
          <p:cNvPr id="4" name="Picture 3" descr="An ice arch on a beach&#10;&#10;AI-generated content may be incorrect.">
            <a:extLst>
              <a:ext uri="{FF2B5EF4-FFF2-40B4-BE49-F238E27FC236}">
                <a16:creationId xmlns:a16="http://schemas.microsoft.com/office/drawing/2014/main" id="{BC683035-9D58-6C70-8228-F2614FA1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" r="-308" b="10793"/>
          <a:stretch/>
        </p:blipFill>
        <p:spPr>
          <a:xfrm>
            <a:off x="459891" y="4003523"/>
            <a:ext cx="3951808" cy="2546385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DD88D7D-39EF-D8E5-FD2F-02B61C9E83B8}"/>
              </a:ext>
            </a:extLst>
          </p:cNvPr>
          <p:cNvSpPr txBox="1">
            <a:spLocks/>
          </p:cNvSpPr>
          <p:nvPr/>
        </p:nvSpPr>
        <p:spPr>
          <a:xfrm>
            <a:off x="1084157" y="6312110"/>
            <a:ext cx="2710246" cy="82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2"/>
                </a:solidFill>
                <a:ea typeface="+mj-lt"/>
                <a:cs typeface="+mj-lt"/>
              </a:rPr>
              <a:t>Credits: Nick Turner/Flickr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77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3660CC-7A02-D190-FD0D-1A748ADFD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F776-5A08-AF02-00EC-8F057655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Potential Effects on Habitability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58909-06B4-C5B0-DC40-247D3515D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145" y="2110418"/>
            <a:ext cx="5230692" cy="43431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Low porosity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har char="•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Expansion waves travel to ice-ocean boundary</a:t>
            </a:r>
          </a:p>
          <a:p>
            <a:pPr marL="342900" indent="-342900">
              <a:buChar char="•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Retains high energy</a:t>
            </a:r>
          </a:p>
          <a:p>
            <a:pPr marL="342900" indent="-342900">
              <a:buChar char="•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Energy input into ocean?</a:t>
            </a:r>
          </a:p>
        </p:txBody>
      </p:sp>
      <p:pic>
        <p:nvPicPr>
          <p:cNvPr id="7" name="Content Placeholder 6" descr="A diagram of a water source&#10;&#10;AI-generated content may be incorrect.">
            <a:extLst>
              <a:ext uri="{FF2B5EF4-FFF2-40B4-BE49-F238E27FC236}">
                <a16:creationId xmlns:a16="http://schemas.microsoft.com/office/drawing/2014/main" id="{A132C243-6E19-B9E5-86EE-BB5E50D050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720" r="23486" b="403"/>
          <a:stretch/>
        </p:blipFill>
        <p:spPr>
          <a:xfrm>
            <a:off x="5910019" y="4003181"/>
            <a:ext cx="5447575" cy="257651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12877-21F1-1006-7A7B-5AA349B2AF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18345" y="1563932"/>
            <a:ext cx="5213668" cy="54197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Case 2: </a:t>
            </a:r>
            <a:r>
              <a:rPr lang="en-US" sz="2800" dirty="0" err="1">
                <a:solidFill>
                  <a:schemeClr val="bg1"/>
                </a:solidFill>
              </a:rPr>
              <a:t>Cyrovolcanism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84C207-35E4-6254-8425-F42810407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20106" y="2233978"/>
            <a:ext cx="6663223" cy="39556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Arial"/>
                <a:cs typeface="Arial"/>
              </a:rPr>
              <a:t>High porosity</a:t>
            </a:r>
            <a:endParaRPr lang="en-US" dirty="0">
              <a:solidFill>
                <a:schemeClr val="bg2"/>
              </a:solidFill>
              <a:latin typeface="Aptos" panose="020B0004020202020204"/>
              <a:cs typeface="Arial"/>
            </a:endParaRPr>
          </a:p>
          <a:p>
            <a:r>
              <a:rPr lang="en-US" sz="2000" b="1" dirty="0">
                <a:solidFill>
                  <a:schemeClr val="bg2"/>
                </a:solidFill>
                <a:latin typeface="Arial"/>
                <a:cs typeface="Arial"/>
              </a:rPr>
              <a:t>Energy closes cracks &amp; pores</a:t>
            </a:r>
          </a:p>
          <a:p>
            <a:r>
              <a:rPr lang="en-US" sz="2000" b="1" dirty="0">
                <a:solidFill>
                  <a:schemeClr val="bg2"/>
                </a:solidFill>
                <a:latin typeface="Arial"/>
                <a:cs typeface="Arial"/>
              </a:rPr>
              <a:t>Generates frictional heating within brittle ice shell</a:t>
            </a:r>
          </a:p>
          <a:p>
            <a:r>
              <a:rPr lang="en-US" sz="2000" b="1" dirty="0">
                <a:solidFill>
                  <a:schemeClr val="bg2"/>
                </a:solidFill>
                <a:latin typeface="Arial"/>
                <a:cs typeface="Arial"/>
              </a:rPr>
              <a:t>Mechanism to create </a:t>
            </a:r>
            <a:r>
              <a:rPr lang="en-US" sz="2000" b="1" dirty="0" err="1">
                <a:solidFill>
                  <a:schemeClr val="bg2"/>
                </a:solidFill>
                <a:latin typeface="Arial"/>
                <a:cs typeface="Arial"/>
              </a:rPr>
              <a:t>cryovolcanism</a:t>
            </a:r>
            <a:r>
              <a:rPr lang="en-US" sz="2000" b="1" dirty="0">
                <a:solidFill>
                  <a:schemeClr val="bg2"/>
                </a:solidFill>
                <a:latin typeface="Arial"/>
                <a:cs typeface="Arial"/>
              </a:rPr>
              <a:t> chamber?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D8F571C-F58A-1C95-7A53-1579E48AACF2}"/>
              </a:ext>
            </a:extLst>
          </p:cNvPr>
          <p:cNvSpPr txBox="1">
            <a:spLocks/>
          </p:cNvSpPr>
          <p:nvPr/>
        </p:nvSpPr>
        <p:spPr>
          <a:xfrm>
            <a:off x="463941" y="1565105"/>
            <a:ext cx="5213668" cy="5419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Case 1: Ocean Mixing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39E7444-0EE7-EBEA-244D-EAB754248E1C}"/>
              </a:ext>
            </a:extLst>
          </p:cNvPr>
          <p:cNvSpPr txBox="1">
            <a:spLocks/>
          </p:cNvSpPr>
          <p:nvPr/>
        </p:nvSpPr>
        <p:spPr>
          <a:xfrm>
            <a:off x="11272881" y="162289"/>
            <a:ext cx="931818" cy="458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FF"/>
                </a:solidFill>
              </a:rPr>
              <a:t>9</a:t>
            </a:r>
          </a:p>
        </p:txBody>
      </p:sp>
      <p:pic>
        <p:nvPicPr>
          <p:cNvPr id="4" name="Picture 3" descr="An ice arch on a beach&#10;&#10;AI-generated content may be incorrect.">
            <a:extLst>
              <a:ext uri="{FF2B5EF4-FFF2-40B4-BE49-F238E27FC236}">
                <a16:creationId xmlns:a16="http://schemas.microsoft.com/office/drawing/2014/main" id="{3F3B870E-A96A-32C3-A49B-08B252A695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" r="-308" b="10793"/>
          <a:stretch/>
        </p:blipFill>
        <p:spPr>
          <a:xfrm>
            <a:off x="459891" y="4003523"/>
            <a:ext cx="3951808" cy="254638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8F9117B-3347-FA6F-E034-F17DA2CC9091}"/>
              </a:ext>
            </a:extLst>
          </p:cNvPr>
          <p:cNvSpPr txBox="1">
            <a:spLocks/>
          </p:cNvSpPr>
          <p:nvPr/>
        </p:nvSpPr>
        <p:spPr>
          <a:xfrm>
            <a:off x="1084157" y="6312110"/>
            <a:ext cx="2710246" cy="82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2"/>
                </a:solidFill>
                <a:ea typeface="+mj-lt"/>
                <a:cs typeface="+mj-lt"/>
              </a:rPr>
              <a:t>Credits: Nick Turner/Flickr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67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63E5BFB7-9917-402C-9647-FE2F9EF884D5}"/>
</file>

<file path=customXml/itemProps2.xml><?xml version="1.0" encoding="utf-8"?>
<ds:datastoreItem xmlns:ds="http://schemas.openxmlformats.org/officeDocument/2006/customXml" ds:itemID="{DBD89567-2D33-4B62-AC2E-0577EB1B2831}"/>
</file>

<file path=customXml/itemProps3.xml><?xml version="1.0" encoding="utf-8"?>
<ds:datastoreItem xmlns:ds="http://schemas.openxmlformats.org/officeDocument/2006/customXml" ds:itemID="{C56A98F3-2627-48F2-B1AA-83943A34DE2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Impact-induced Spallation on Icy Moons and its Potential Effects on Habitability</vt:lpstr>
      <vt:lpstr>Structure of Icy Moons: Ice Shell Thicknesses</vt:lpstr>
      <vt:lpstr>What is Impact-induced Spallation?</vt:lpstr>
      <vt:lpstr>What is Impact-induced Spallation?</vt:lpstr>
      <vt:lpstr>500 lines of Python later…</vt:lpstr>
      <vt:lpstr>My Python Model Agrees with Melosh (1984)</vt:lpstr>
      <vt:lpstr>Preliminary Results</vt:lpstr>
      <vt:lpstr>Potential Effects on Habitability</vt:lpstr>
      <vt:lpstr>Potential Effects on Habitability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961</cp:revision>
  <dcterms:created xsi:type="dcterms:W3CDTF">2025-03-25T16:30:52Z</dcterms:created>
  <dcterms:modified xsi:type="dcterms:W3CDTF">2025-04-05T05:11:55Z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